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94" r:id="rId3"/>
    <p:sldId id="261" r:id="rId4"/>
    <p:sldId id="279" r:id="rId5"/>
    <p:sldId id="269" r:id="rId6"/>
    <p:sldId id="282" r:id="rId7"/>
    <p:sldId id="283" r:id="rId8"/>
    <p:sldId id="284" r:id="rId9"/>
    <p:sldId id="285" r:id="rId10"/>
    <p:sldId id="288" r:id="rId11"/>
    <p:sldId id="286" r:id="rId12"/>
    <p:sldId id="295" r:id="rId13"/>
    <p:sldId id="296" r:id="rId14"/>
    <p:sldId id="287" r:id="rId15"/>
    <p:sldId id="289" r:id="rId16"/>
    <p:sldId id="29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B7DCEC5-80D3-4271-950F-FFB01E6390D3}">
          <p14:sldIdLst>
            <p14:sldId id="260"/>
            <p14:sldId id="294"/>
            <p14:sldId id="261"/>
            <p14:sldId id="279"/>
            <p14:sldId id="269"/>
            <p14:sldId id="282"/>
            <p14:sldId id="283"/>
            <p14:sldId id="284"/>
            <p14:sldId id="285"/>
            <p14:sldId id="288"/>
            <p14:sldId id="286"/>
            <p14:sldId id="295"/>
            <p14:sldId id="296"/>
            <p14:sldId id="287"/>
            <p14:sldId id="289"/>
            <p14:sldId id="291"/>
            <p14:sldId id="2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6E5DF-06EE-47BF-AB5E-D47A56E2B0A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9CF46-A824-4D18-9036-3ECA0E03C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9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CF46-A824-4D18-9036-3ECA0E03CB5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36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CF46-A824-4D18-9036-3ECA0E03CB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5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CF46-A824-4D18-9036-3ECA0E03CB53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5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CF46-A824-4D18-9036-3ECA0E03CB5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5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3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66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9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47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0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73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0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85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6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9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9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31F1-BFFA-47D3-ACE4-FA668D03B10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29851-6A32-43B1-BE79-0F01FB42F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0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" y="-24112"/>
            <a:ext cx="9144000" cy="675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468" y="764704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-1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Творческая группа воспитателей города  работающих с детьми с РАС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052736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ct val="20000"/>
              </a:spcBef>
              <a:buClr>
                <a:srgbClr val="9C007F"/>
              </a:buClr>
              <a:buSzPct val="95000"/>
            </a:pPr>
            <a:endParaRPr lang="ru-RU" sz="3600" b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Bef>
                <a:spcPct val="20000"/>
              </a:spcBef>
              <a:buClr>
                <a:srgbClr val="9C007F"/>
              </a:buClr>
              <a:buSzPct val="95000"/>
            </a:pPr>
            <a:endParaRPr lang="ru-RU" sz="3600" b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Bef>
                <a:spcPct val="20000"/>
              </a:spcBef>
              <a:buClr>
                <a:srgbClr val="9C007F"/>
              </a:buClr>
              <a:buSzPct val="95000"/>
            </a:pPr>
            <a:endParaRPr lang="ru-RU" sz="3600" b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  <a:spcBef>
                <a:spcPct val="20000"/>
              </a:spcBef>
              <a:buClr>
                <a:srgbClr val="9C007F"/>
              </a:buClr>
              <a:buSzPct val="95000"/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3200" b="1" u="sng" dirty="0" smtClean="0">
                <a:latin typeface="Times New Roman"/>
                <a:ea typeface="Calibri"/>
              </a:rPr>
              <a:t>Организация </a:t>
            </a:r>
            <a:r>
              <a:rPr lang="ru-RU" sz="3200" b="1" u="sng" dirty="0">
                <a:latin typeface="Times New Roman"/>
                <a:ea typeface="Calibri"/>
              </a:rPr>
              <a:t>образовательной деятельности детей с РАС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3628184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endParaRPr lang="ru-RU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defRPr/>
            </a:pPr>
            <a:endParaRPr lang="ru-RU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defRPr/>
            </a:pPr>
            <a:endParaRPr lang="ru-RU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дети, живущие в своем собственном мире </a:t>
            </a:r>
            <a:endParaRPr lang="ru-RU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ничего не желающие знать о нашем- это  дети «</a:t>
            </a:r>
            <a:r>
              <a:rPr lang="ru-RU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аутисты</a:t>
            </a: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>
              <a:defRPr/>
            </a:pPr>
            <a:endParaRPr lang="ru-RU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Минусинск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8532"/>
            <a:ext cx="2808312" cy="17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4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300" b="1" dirty="0" smtClean="0">
                <a:solidFill>
                  <a:prstClr val="black"/>
                </a:solidFill>
              </a:rPr>
              <a:t>Визуальное расписание-</a:t>
            </a: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3" y="964693"/>
            <a:ext cx="8671643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это наглядное отображение того, что произойдет в течение какого-то одного занятия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Цель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: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облегчение коммуникации педагога с  ребенком и ребенка с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педагогом</a:t>
            </a:r>
          </a:p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SimSun"/>
                <a:cs typeface="Mangal"/>
              </a:rPr>
              <a:t>З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SimSun"/>
                <a:cs typeface="Mangal"/>
              </a:rPr>
              <a:t>адачи пособия:</a:t>
            </a:r>
            <a:r>
              <a:rPr lang="ru-RU" sz="2000" b="1" dirty="0">
                <a:solidFill>
                  <a:srgbClr val="00000A"/>
                </a:solidFill>
                <a:latin typeface="Liberation Serif"/>
                <a:ea typeface="SimSun"/>
                <a:cs typeface="Mangal"/>
              </a:rPr>
              <a:t> </a:t>
            </a:r>
            <a:endParaRPr lang="ru-RU" sz="1600" dirty="0">
              <a:ea typeface="Times New Roman"/>
              <a:cs typeface="Times New Roman"/>
            </a:endParaRPr>
          </a:p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SimSun"/>
                <a:cs typeface="inherit"/>
              </a:rPr>
              <a:t>1. Уменьшать тревожность. </a:t>
            </a:r>
            <a:endParaRPr lang="ru-RU" sz="1600" dirty="0">
              <a:ea typeface="Times New Roman"/>
              <a:cs typeface="Times New Roman"/>
            </a:endParaRPr>
          </a:p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SimSun"/>
                <a:cs typeface="inherit"/>
              </a:rPr>
              <a:t>2. Развивать независимость.</a:t>
            </a:r>
            <a:endParaRPr lang="ru-RU" sz="1600" dirty="0">
              <a:ea typeface="Times New Roman"/>
              <a:cs typeface="Times New Roman"/>
            </a:endParaRPr>
          </a:p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SimSun"/>
                <a:cs typeface="inherit"/>
              </a:rPr>
              <a:t>3. Не давать возможность спорить.</a:t>
            </a:r>
            <a:endParaRPr lang="ru-RU" sz="1600" dirty="0">
              <a:ea typeface="Times New Roman"/>
              <a:cs typeface="Times New Roman"/>
            </a:endParaRPr>
          </a:p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SimSun"/>
                <a:cs typeface="inherit"/>
              </a:rPr>
              <a:t>4. Подготавливать к изменениям.</a:t>
            </a:r>
            <a:endParaRPr lang="ru-RU" sz="1600" dirty="0">
              <a:ea typeface="Times New Roman"/>
              <a:cs typeface="Times New Roman"/>
            </a:endParaRPr>
          </a:p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SimSun"/>
                <a:cs typeface="inherit"/>
              </a:rPr>
              <a:t>5. Улучшать восприятие информации.</a:t>
            </a:r>
            <a:endParaRPr lang="ru-RU" sz="1600" dirty="0">
              <a:ea typeface="Times New Roman"/>
              <a:cs typeface="Times New Roman"/>
            </a:endParaRPr>
          </a:p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SimSun"/>
                <a:cs typeface="inherit"/>
              </a:rPr>
              <a:t>6. Давать ощущение прогресса.</a:t>
            </a:r>
            <a:endParaRPr lang="ru-RU" sz="1600" dirty="0">
              <a:ea typeface="Times New Roman"/>
              <a:cs typeface="Times New Roman"/>
            </a:endParaRPr>
          </a:p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" name="Рисунок 7" descr="C:\Users\User\AppData\Local\Microsoft\Windows\Temporary Internet Files\Content.Word\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5682" y="2636912"/>
            <a:ext cx="215258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5104"/>
            <a:ext cx="2046907" cy="235966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303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8" y="-4982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300" b="1" dirty="0" smtClean="0">
                <a:solidFill>
                  <a:prstClr val="black"/>
                </a:solidFill>
              </a:rPr>
              <a:t>РППС</a:t>
            </a: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1033"/>
            <a:ext cx="8856984" cy="5511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latin typeface="Times New Roman"/>
                <a:ea typeface="Times New Roman"/>
                <a:cs typeface="Times New Roman"/>
              </a:rPr>
              <a:t>Условия:</a:t>
            </a:r>
            <a:endParaRPr lang="ru-RU" dirty="0">
              <a:ea typeface="Times New Roman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  <a:sym typeface="Symbol"/>
              </a:rPr>
              <a:t>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привлекательность </a:t>
            </a:r>
            <a:endParaRPr lang="ru-RU" dirty="0">
              <a:ea typeface="Calibri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  <a:sym typeface="Symbol"/>
              </a:rPr>
              <a:t>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у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порядоченность и постоянство</a:t>
            </a:r>
            <a:endParaRPr lang="ru-RU" dirty="0">
              <a:ea typeface="Calibri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  <a:sym typeface="Symbol"/>
              </a:rPr>
              <a:t>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функциональность </a:t>
            </a:r>
            <a:endParaRPr lang="ru-RU" dirty="0">
              <a:ea typeface="Calibri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  <a:sym typeface="Symbol"/>
              </a:rPr>
              <a:t>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немногочисленность; </a:t>
            </a:r>
            <a:endParaRPr lang="ru-RU" dirty="0">
              <a:ea typeface="Calibri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  <a:sym typeface="Symbol"/>
              </a:rPr>
              <a:t>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единство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игрового пространства в группе (один ковер, рабочий стол и др.), но в то же время зонированием (маленькие коврики, ширмы, мягкие модули и др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.).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ea typeface="Calibri"/>
              <a:cs typeface="Times New Roman"/>
            </a:endParaRPr>
          </a:p>
          <a:p>
            <a:pPr marL="450215" indent="450215">
              <a:spcAft>
                <a:spcPts val="0"/>
              </a:spcAft>
            </a:pPr>
            <a:endParaRPr lang="ru-RU" u="sng" dirty="0" smtClean="0">
              <a:latin typeface="Times New Roman"/>
              <a:ea typeface="Calibri"/>
              <a:cs typeface="Times New Roman"/>
            </a:endParaRPr>
          </a:p>
          <a:p>
            <a:pPr marL="450215" indent="450215"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a typeface="Calibri"/>
              <a:cs typeface="Times New Roman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/>
            </a:endParaRPr>
          </a:p>
          <a:p>
            <a:endParaRPr lang="ru-RU" dirty="0" smtClean="0">
              <a:latin typeface="Times New Roman"/>
            </a:endParaRPr>
          </a:p>
          <a:p>
            <a:endParaRPr lang="ru-RU" dirty="0"/>
          </a:p>
        </p:txBody>
      </p:sp>
      <p:pic>
        <p:nvPicPr>
          <p:cNvPr id="8" name="Рисунок 7" descr="G:\сканирование00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5" y="3717032"/>
            <a:ext cx="4408239" cy="222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3717032"/>
            <a:ext cx="409733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8" y="-4982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300" b="1" smtClean="0">
                <a:solidFill>
                  <a:prstClr val="black"/>
                </a:solidFill>
              </a:rPr>
              <a:t>«Домашний </a:t>
            </a:r>
            <a:r>
              <a:rPr lang="ru-RU" sz="5300" b="1" dirty="0" smtClean="0">
                <a:solidFill>
                  <a:prstClr val="black"/>
                </a:solidFill>
              </a:rPr>
              <a:t>центр»</a:t>
            </a: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1033"/>
            <a:ext cx="8856984" cy="552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0215" indent="450215" algn="just"/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0215" indent="450215" algn="just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0215" indent="450215" algn="just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prstClr val="black"/>
              </a:solidFill>
              <a:latin typeface="Times New Roman"/>
            </a:endParaRPr>
          </a:p>
          <a:p>
            <a:endParaRPr lang="ru-RU" dirty="0" smtClean="0">
              <a:solidFill>
                <a:prstClr val="black"/>
              </a:solidFill>
              <a:latin typeface="Times New Roman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C:\Users\User\Desktop\Новая папка\WP_20181005_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5453"/>
            <a:ext cx="2598415" cy="372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100"/>
            <a:ext cx="4032448" cy="1944216"/>
          </a:xfrm>
          <a:prstGeom prst="rect">
            <a:avLst/>
          </a:prstGeom>
          <a:noFill/>
        </p:spPr>
      </p:pic>
      <p:pic>
        <p:nvPicPr>
          <p:cNvPr id="10" name="Рисунок 9" descr="C:\Users\User\Desktop\Новая папка\WP_20181005_0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528392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8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8" y="-4982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300" b="1" dirty="0" smtClean="0">
                <a:solidFill>
                  <a:prstClr val="black"/>
                </a:solidFill>
              </a:rPr>
              <a:t>«</a:t>
            </a:r>
            <a:r>
              <a:rPr lang="ru-RU" sz="5300" b="1" dirty="0" err="1" smtClean="0">
                <a:solidFill>
                  <a:prstClr val="black"/>
                </a:solidFill>
              </a:rPr>
              <a:t>Соцально</a:t>
            </a:r>
            <a:r>
              <a:rPr lang="ru-RU" sz="5300" b="1" dirty="0" smtClean="0">
                <a:solidFill>
                  <a:prstClr val="black"/>
                </a:solidFill>
              </a:rPr>
              <a:t>-эмоциональный центр</a:t>
            </a: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1033"/>
            <a:ext cx="8856984" cy="552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u="sng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450215" indent="450215" algn="just"/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0215" indent="450215" algn="just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0215" indent="450215" algn="just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prstClr val="black"/>
              </a:solidFill>
              <a:latin typeface="Times New Roman"/>
            </a:endParaRPr>
          </a:p>
          <a:p>
            <a:endParaRPr lang="ru-RU" dirty="0" smtClean="0">
              <a:solidFill>
                <a:prstClr val="black"/>
              </a:solidFill>
              <a:latin typeface="Times New Roman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27" y="1046848"/>
            <a:ext cx="3207774" cy="240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60" y="916296"/>
            <a:ext cx="27368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226218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2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300" b="1" dirty="0" smtClean="0">
                <a:solidFill>
                  <a:prstClr val="black"/>
                </a:solidFill>
              </a:rPr>
              <a:t>Методы и приемы</a:t>
            </a: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79208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1. Арт-терапия (музыка, живопись, движение, театр)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ru-RU" sz="2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Дельфинотерапия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 </a:t>
            </a:r>
            <a:r>
              <a:rPr lang="ru-RU" sz="2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иппотерапия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3. Концепция ТЕАССН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4. Холдинг-терапия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5. Сенсорная интеграция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6. Поведенческая терапия для </a:t>
            </a:r>
            <a:r>
              <a:rPr lang="ru-RU" sz="2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аутистов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ru-RU" sz="2200" i="1" dirty="0">
                <a:latin typeface="Times New Roman" pitchFamily="18" charset="0"/>
                <a:ea typeface="Times New Roman"/>
                <a:cs typeface="Times New Roman" pitchFamily="18" charset="0"/>
              </a:rPr>
              <a:t>АВВА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-терапия)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2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Методы из практического опыта: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1</a:t>
            </a:r>
            <a:r>
              <a:rPr lang="ru-RU" sz="2200" i="1" dirty="0">
                <a:latin typeface="Times New Roman" pitchFamily="18" charset="0"/>
                <a:ea typeface="Times New Roman"/>
                <a:cs typeface="Times New Roman" pitchFamily="18" charset="0"/>
              </a:rPr>
              <a:t>.  Метод глобального чтения 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2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2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200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Нейроигры</a:t>
            </a:r>
            <a:r>
              <a:rPr lang="ru-RU" sz="22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(игры и игровые упражнения на межполушарное развитие)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33608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300" b="1" dirty="0" smtClean="0">
                <a:solidFill>
                  <a:prstClr val="black"/>
                </a:solidFill>
              </a:rPr>
              <a:t>Нейроигры</a:t>
            </a: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40769"/>
            <a:ext cx="8784976" cy="5504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«Зеркальное рисование»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(нейродорожки, </a:t>
            </a:r>
            <a:r>
              <a:rPr lang="ru-RU" sz="2000" dirty="0" smtClean="0">
                <a:latin typeface="Times New Roman"/>
                <a:ea typeface="Times New Roman"/>
              </a:rPr>
              <a:t>тренажеры</a:t>
            </a:r>
            <a:r>
              <a:rPr lang="ru-RU" sz="2000" dirty="0">
                <a:latin typeface="Times New Roman"/>
                <a:ea typeface="Times New Roman"/>
              </a:rPr>
              <a:t>, </a:t>
            </a:r>
            <a:r>
              <a:rPr lang="ru-RU" sz="2000" dirty="0" smtClean="0">
                <a:latin typeface="Times New Roman"/>
                <a:ea typeface="Times New Roman"/>
              </a:rPr>
              <a:t>лабиринты).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endParaRPr lang="ru-RU" sz="2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endParaRPr lang="ru-RU" sz="2200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endParaRPr lang="ru-RU" sz="2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/>
                <a:ea typeface="Times New Roman"/>
                <a:cs typeface="Times New Roman"/>
              </a:rPr>
              <a:t>Кинезиологические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упражнения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Самый основной принцип это: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b="1" i="1" dirty="0">
                <a:latin typeface="Times New Roman"/>
                <a:ea typeface="Times New Roman"/>
                <a:cs typeface="Times New Roman"/>
              </a:rPr>
              <a:t>Кулак-ребро-ладонь»</a:t>
            </a:r>
            <a:endParaRPr lang="ru-RU" sz="16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3. </a:t>
            </a:r>
            <a:r>
              <a:rPr lang="ru-RU" sz="2000" b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Комплекс </a:t>
            </a:r>
            <a:r>
              <a:rPr lang="ru-RU" sz="20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игр и упражнений на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балансировочной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доске</a:t>
            </a:r>
            <a:endParaRPr lang="ru-RU" sz="2000" b="1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ru-RU" sz="2200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" name="Picture 2" descr="H:\DCIM\398___03\IMG_0472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1560" y="1857399"/>
            <a:ext cx="2537589" cy="130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:\DCIM\398___03\IMG_0471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508866" y="1918953"/>
            <a:ext cx="2573632" cy="125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26921" y="3162003"/>
            <a:ext cx="1566917" cy="168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20230330_0854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85" y="5229200"/>
            <a:ext cx="2484878" cy="1556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11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964692"/>
            <a:ext cx="8928992" cy="6130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</a:rPr>
              <a:t>1 </a:t>
            </a:r>
            <a:r>
              <a:rPr lang="ru-RU" b="1" dirty="0">
                <a:latin typeface="Times New Roman"/>
                <a:ea typeface="Times New Roman"/>
              </a:rPr>
              <a:t>этап «Соотнесение предмета с изображением»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b="1" dirty="0">
              <a:latin typeface="Times New Roman"/>
              <a:ea typeface="Times New Roman"/>
            </a:endParaRPr>
          </a:p>
          <a:p>
            <a:pPr marL="457200" indent="-457200" algn="just">
              <a:lnSpc>
                <a:spcPct val="150000"/>
              </a:lnSpc>
              <a:buFontTx/>
              <a:buAutoNum type="arabicPeriod"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AutoNum type="arabicPeriod"/>
            </a:pPr>
            <a:endParaRPr lang="ru-RU" sz="2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2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этап «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Соотнесение подписанного изображения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со словом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»</a:t>
            </a:r>
            <a:endParaRPr lang="ru-RU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3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этап «Нахождение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слова</a:t>
            </a:r>
            <a:r>
              <a:rPr lang="en-US" b="1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предмета) по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словесной инструкции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»</a:t>
            </a:r>
            <a:endParaRPr lang="ru-RU" sz="1600" b="1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2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ru-RU" sz="2200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310" y="116632"/>
            <a:ext cx="686910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Метод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глобального чтения 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   (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единица чтения - слово)»</a:t>
            </a:r>
            <a:endParaRPr lang="ru-RU" sz="2000" b="1" dirty="0">
              <a:ea typeface="Times New Roman"/>
              <a:cs typeface="Times New Roman"/>
            </a:endParaRPr>
          </a:p>
        </p:txBody>
      </p:sp>
      <p:pic>
        <p:nvPicPr>
          <p:cNvPr id="12" name="Рисунок 11" descr="C:\Users\User\Desktop\фото ГМО\WP_20180327_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88278"/>
            <a:ext cx="2160240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20230424_1316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30" y="964692"/>
            <a:ext cx="2016224" cy="163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20230424_1316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83" y="2852936"/>
            <a:ext cx="2528555" cy="172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20230424_1317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13176"/>
            <a:ext cx="2152591" cy="148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фото ГМО\WP_20180327_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20" y="5088278"/>
            <a:ext cx="2160240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9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7"/>
            <a:ext cx="856895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Тем, кто хочет помочь аутичным детям хочется пожелать терпения в понимании тех, кто так не похож на нас.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Ведь в нашу жизнь «эти дети приходят проверить  нас с вами на человечность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Р. Шнайдер – педагог и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философ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dirty="0">
                <a:solidFill>
                  <a:prstClr val="black"/>
                </a:solidFill>
              </a:rPr>
              <a:t>Спасибо за </a:t>
            </a:r>
            <a:r>
              <a:rPr lang="ru-RU" sz="6000" b="1" dirty="0" smtClean="0">
                <a:solidFill>
                  <a:prstClr val="black"/>
                </a:solidFill>
              </a:rPr>
              <a:t>внимание!</a:t>
            </a:r>
            <a:endParaRPr lang="ru-RU" sz="6000" dirty="0"/>
          </a:p>
          <a:p>
            <a:pPr algn="ctr"/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5" y="476672"/>
            <a:ext cx="8208912" cy="5371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900" b="1" dirty="0" smtClean="0">
                <a:solidFill>
                  <a:prstClr val="black"/>
                </a:solidFill>
              </a:rPr>
              <a:t>	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Задачи:</a:t>
            </a:r>
            <a:endParaRPr lang="ru-RU" sz="28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Расширить теоретические и практические знания педагогов по вопросам воспитания и обучения дошкольников с РАС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Изучить и внедрить эффективные практики, методы и приёмы работы с детьми с РАС 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 Обобщить материалы по итогам заседаний творческой группы ГМО</a:t>
            </a:r>
            <a:endParaRPr lang="ru-RU" sz="2800" dirty="0">
              <a:ea typeface="Calibri"/>
              <a:cs typeface="Times New Roman"/>
            </a:endParaRPr>
          </a:p>
          <a:p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5" y="476672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 smtClean="0"/>
              <a:t>	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Термин «аутизм» (от греческого «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autos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сам) — был введен швейцарским психиатром, основоположником учения о шизофрении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Ойгеном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Блёйером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в начале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века. </a:t>
            </a:r>
          </a:p>
          <a:p>
            <a:pPr algn="just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Он понимал под аутизмом отгороженность от мира, уход в себя.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7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8569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9C007F"/>
              </a:buClr>
              <a:buSzPct val="95000"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Внешние проявления РАС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9C007F"/>
              </a:buClr>
              <a:buSzPct val="95000"/>
            </a:pPr>
            <a:endParaRPr lang="en-US" sz="3600" b="1" dirty="0" smtClean="0"/>
          </a:p>
          <a:p>
            <a:pPr lvl="0" algn="ctr">
              <a:spcBef>
                <a:spcPct val="20000"/>
              </a:spcBef>
              <a:buClr>
                <a:srgbClr val="9C007F"/>
              </a:buClr>
              <a:buSzPct val="95000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Главные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критерия</a:t>
            </a:r>
          </a:p>
          <a:p>
            <a:pPr lvl="0" algn="ctr">
              <a:spcBef>
                <a:spcPct val="20000"/>
              </a:spcBef>
              <a:buClr>
                <a:srgbClr val="9C007F"/>
              </a:buClr>
              <a:buSzPct val="95000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(«триада» нарушений), которые можно выделить это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/>
          </a:p>
          <a:p>
            <a:pPr lvl="0" algn="ctr">
              <a:spcBef>
                <a:spcPct val="20000"/>
              </a:spcBef>
              <a:buClr>
                <a:srgbClr val="9C007F"/>
              </a:buClr>
              <a:buSzPct val="95000"/>
            </a:pPr>
            <a:r>
              <a:rPr lang="ru-RU" sz="3600" b="1" dirty="0"/>
              <a:t>-</a:t>
            </a:r>
            <a:r>
              <a:rPr lang="ru-RU" sz="3600" b="1" dirty="0" smtClean="0"/>
              <a:t> </a:t>
            </a:r>
            <a:r>
              <a:rPr lang="ru-RU" sz="3600" b="1" dirty="0"/>
              <a:t>нарушение социальной </a:t>
            </a:r>
            <a:r>
              <a:rPr lang="ru-RU" sz="3600" b="1" dirty="0" smtClean="0"/>
              <a:t>адаптации;</a:t>
            </a:r>
            <a:endParaRPr lang="ru-RU" sz="3600" b="1" dirty="0"/>
          </a:p>
          <a:p>
            <a:pPr lvl="0" algn="ctr">
              <a:spcBef>
                <a:spcPct val="20000"/>
              </a:spcBef>
              <a:buClr>
                <a:srgbClr val="9C007F"/>
              </a:buClr>
              <a:buSzPct val="95000"/>
            </a:pPr>
            <a:r>
              <a:rPr lang="ru-RU" sz="3600" b="1" dirty="0"/>
              <a:t>- нарушения в коммуникативной </a:t>
            </a:r>
            <a:r>
              <a:rPr lang="ru-RU" sz="3600" b="1" dirty="0" smtClean="0"/>
              <a:t>сфере;</a:t>
            </a:r>
            <a:endParaRPr lang="ru-RU" sz="3600" b="1" dirty="0"/>
          </a:p>
          <a:p>
            <a:pPr marL="571500" lvl="0" indent="-571500" algn="ctr">
              <a:spcBef>
                <a:spcPct val="20000"/>
              </a:spcBef>
              <a:buClr>
                <a:srgbClr val="9C007F"/>
              </a:buClr>
              <a:buSzPct val="95000"/>
              <a:buFontTx/>
              <a:buChar char="-"/>
            </a:pPr>
            <a:r>
              <a:rPr lang="ru-RU" sz="3600" b="1" dirty="0" smtClean="0"/>
              <a:t>стереотипность поведения.</a:t>
            </a:r>
            <a:endParaRPr lang="ru-RU" sz="3600" b="1" dirty="0"/>
          </a:p>
          <a:p>
            <a:pPr marL="571500" lvl="0" indent="-571500" algn="ctr">
              <a:spcBef>
                <a:spcPct val="20000"/>
              </a:spcBef>
              <a:buClr>
                <a:srgbClr val="9C007F"/>
              </a:buClr>
              <a:buSzPct val="95000"/>
              <a:buFontTx/>
              <a:buChar char="-"/>
            </a:pPr>
            <a:endParaRPr lang="ru-RU" sz="3600" b="1" dirty="0" smtClean="0"/>
          </a:p>
          <a:p>
            <a:pPr lvl="0" algn="ctr">
              <a:spcBef>
                <a:spcPct val="20000"/>
              </a:spcBef>
              <a:buClr>
                <a:srgbClr val="9C007F"/>
              </a:buClr>
              <a:buSzPct val="95000"/>
            </a:pP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618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069" cy="68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5985" y="2492896"/>
            <a:ext cx="2379791" cy="1800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Стереотипии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18407" y="503100"/>
            <a:ext cx="259228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Моторные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48781" y="2816932"/>
            <a:ext cx="259228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Сенсорные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48781" y="5157192"/>
            <a:ext cx="259228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Речевые</a:t>
            </a:r>
            <a:endParaRPr lang="ru-RU" sz="3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58198" y="116632"/>
            <a:ext cx="2978297" cy="21602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Раскачивание;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Потряхивание руками;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Прыжки;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Пробежки;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Однообразные манипуляции с предметами и т.п.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58197" y="2492896"/>
            <a:ext cx="2978297" cy="20594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Ритмические надавливания на глазное яблоко;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Кружение на руках у взрослого;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Качание на качелях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58198" y="4761148"/>
            <a:ext cx="2978296" cy="19442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Многократное, бессмысленное повторение слов, фраз, звукосочетаний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5617528" y="814919"/>
            <a:ext cx="406077" cy="5040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617528" y="3140968"/>
            <a:ext cx="406077" cy="5040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652121" y="5481228"/>
            <a:ext cx="406077" cy="5040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2646732" y="3140968"/>
            <a:ext cx="203038" cy="5040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8214180">
            <a:off x="2254861" y="1847525"/>
            <a:ext cx="970954" cy="5040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3487861">
            <a:off x="2246780" y="4462294"/>
            <a:ext cx="970954" cy="5040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690564"/>
            <a:ext cx="8568952" cy="4876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/>
                <a:ea typeface="Times New Roman"/>
              </a:rPr>
              <a:t>Примерная Адаптированная основная образовательная программа (АООП)  дошкольного образования детей раннего или дошкольного возраста с расстройствами аутистического спектра (РАС) </a:t>
            </a:r>
            <a:endParaRPr lang="ru-RU" sz="3200" b="1" dirty="0" smtClean="0">
              <a:latin typeface="Times New Roman"/>
              <a:ea typeface="Times New Roman"/>
            </a:endParaRPr>
          </a:p>
          <a:p>
            <a:endParaRPr lang="ru-RU" sz="2800" b="1" dirty="0">
              <a:latin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Одобрена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решением федерального учебно- методического объединения по общему образования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(протокол от 18 марта 2022 г. № 1/22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)</a:t>
            </a:r>
            <a:endParaRPr lang="ru-RU" sz="2000" dirty="0">
              <a:ea typeface="Times New Roman"/>
              <a:cs typeface="Times New Roman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537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" y="-10463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5300" b="1" dirty="0" smtClean="0">
                <a:solidFill>
                  <a:prstClr val="black"/>
                </a:solidFill>
              </a:rPr>
              <a:t>:</a:t>
            </a: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88640"/>
            <a:ext cx="8136903" cy="468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Этапы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дошкольного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уровня образования:</a:t>
            </a:r>
            <a:endParaRPr lang="ru-RU" sz="2800" b="1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latin typeface="Times New Roman"/>
              <a:ea typeface="Times New Roman"/>
              <a:cs typeface="Times New Roman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Помощь </a:t>
            </a:r>
            <a: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  <a:t>в раннем </a:t>
            </a:r>
            <a:r>
              <a:rPr lang="ru-RU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возрасте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Начальный</a:t>
            </a:r>
            <a:endParaRPr lang="ru-RU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Основной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Пропедевтический</a:t>
            </a:r>
            <a:endParaRPr lang="ru-RU" sz="3200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3200" b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9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" y="278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8136904" cy="5732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Times New Roman"/>
                <a:ea typeface="Times New Roman"/>
                <a:cs typeface="Times New Roman"/>
              </a:rPr>
              <a:t>Уровни развития детей с </a:t>
            </a:r>
            <a:r>
              <a:rPr lang="ru-RU" sz="3200" b="1" dirty="0" smtClean="0">
                <a:latin typeface="Times New Roman"/>
                <a:ea typeface="Times New Roman"/>
                <a:cs typeface="Times New Roman"/>
              </a:rPr>
              <a:t>РАС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latin typeface="Times New Roman"/>
                <a:ea typeface="Times New Roman"/>
              </a:rPr>
              <a:t>Третий </a:t>
            </a:r>
            <a:r>
              <a:rPr lang="ru-RU" sz="3200" b="1" dirty="0">
                <a:latin typeface="Times New Roman"/>
                <a:ea typeface="Times New Roman"/>
              </a:rPr>
              <a:t>уровень </a:t>
            </a:r>
            <a:r>
              <a:rPr lang="ru-RU" sz="2800" dirty="0" smtClean="0">
                <a:latin typeface="Times New Roman"/>
                <a:ea typeface="Times New Roman"/>
              </a:rPr>
              <a:t>-наиболее тяжёлый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(</a:t>
            </a:r>
            <a:r>
              <a:rPr lang="ru-RU" sz="2800" i="1" dirty="0" smtClean="0">
                <a:latin typeface="Times New Roman"/>
                <a:ea typeface="Times New Roman"/>
              </a:rPr>
              <a:t>потребность </a:t>
            </a:r>
            <a:r>
              <a:rPr lang="ru-RU" sz="2800" i="1" dirty="0">
                <a:latin typeface="Times New Roman"/>
                <a:ea typeface="Times New Roman"/>
              </a:rPr>
              <a:t>в очень существенной </a:t>
            </a:r>
            <a:r>
              <a:rPr lang="ru-RU" sz="2800" i="1" dirty="0" smtClean="0">
                <a:latin typeface="Times New Roman"/>
                <a:ea typeface="Times New Roman"/>
              </a:rPr>
              <a:t>поддержке)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latin typeface="Times New Roman"/>
                <a:ea typeface="Times New Roman"/>
              </a:rPr>
              <a:t>Второй </a:t>
            </a:r>
            <a:r>
              <a:rPr lang="ru-RU" sz="3200" b="1" dirty="0">
                <a:latin typeface="Times New Roman"/>
                <a:ea typeface="Times New Roman"/>
              </a:rPr>
              <a:t>уровень </a:t>
            </a:r>
            <a:r>
              <a:rPr lang="ru-RU" sz="2800" dirty="0">
                <a:latin typeface="Times New Roman"/>
                <a:ea typeface="Times New Roman"/>
              </a:rPr>
              <a:t>– </a:t>
            </a:r>
            <a:r>
              <a:rPr lang="ru-RU" sz="2800" i="1" dirty="0">
                <a:latin typeface="Times New Roman"/>
                <a:ea typeface="Times New Roman"/>
              </a:rPr>
              <a:t>потребность в существенной </a:t>
            </a:r>
            <a:r>
              <a:rPr lang="ru-RU" sz="2800" i="1" dirty="0" smtClean="0">
                <a:latin typeface="Times New Roman"/>
                <a:ea typeface="Times New Roman"/>
              </a:rPr>
              <a:t>поддержке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latin typeface="Times New Roman"/>
                <a:ea typeface="Times New Roman"/>
              </a:rPr>
              <a:t>Первый </a:t>
            </a:r>
            <a:r>
              <a:rPr lang="ru-RU" sz="3200" b="1" dirty="0">
                <a:latin typeface="Times New Roman"/>
                <a:ea typeface="Times New Roman"/>
              </a:rPr>
              <a:t>уровень </a:t>
            </a:r>
            <a:r>
              <a:rPr lang="ru-RU" sz="2800" dirty="0">
                <a:latin typeface="Times New Roman"/>
                <a:ea typeface="Times New Roman"/>
              </a:rPr>
              <a:t>– </a:t>
            </a:r>
            <a:r>
              <a:rPr lang="ru-RU" sz="2800" dirty="0" smtClean="0">
                <a:latin typeface="Times New Roman"/>
                <a:ea typeface="Times New Roman"/>
              </a:rPr>
              <a:t>самый легкий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 smtClean="0">
                <a:latin typeface="Times New Roman"/>
                <a:ea typeface="Times New Roman"/>
              </a:rPr>
              <a:t>( не значительная потребность в поддержке)</a:t>
            </a:r>
            <a:endParaRPr lang="ru-RU" sz="2800" i="1"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9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-D\Изображения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4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47310" y="338328"/>
            <a:ext cx="6696744" cy="62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sz="5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52993"/>
            <a:ext cx="7992888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- 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Парты с перегородками;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Утяжелители;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Шумопоглащающие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наушники;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Приспособления для жевания;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Массажные мячики и терапевтические щетки, вибрирующая тактильная варежка;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PECS—это одна из альтернативных систем коммуникации;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Коммуникатор;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Наклонные доски;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Таймеры;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5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Балансировочные подушки, мягкие пуфы, кресло; </a:t>
            </a:r>
            <a:endParaRPr lang="ru-RU" dirty="0">
              <a:ea typeface="Times New Roman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45"/>
              </a:spcAft>
              <a:buFontTx/>
              <a:buChar char="-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Сенсорные игрушки</a:t>
            </a:r>
          </a:p>
          <a:p>
            <a:pPr marL="285750" indent="-285750">
              <a:lnSpc>
                <a:spcPct val="115000"/>
              </a:lnSpc>
              <a:spcAft>
                <a:spcPts val="45"/>
              </a:spcAft>
              <a:buFontTx/>
              <a:buChar char="-"/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Визуальное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расписание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278644"/>
            <a:ext cx="1975233" cy="154819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58" y="2996952"/>
            <a:ext cx="1881505" cy="129984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18" y="5067911"/>
            <a:ext cx="2065655" cy="14414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51" y="4998570"/>
            <a:ext cx="2338705" cy="164528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Рисунок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40" y="836712"/>
            <a:ext cx="2136140" cy="15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188640"/>
            <a:ext cx="741682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Специальное оборудование</a:t>
            </a:r>
            <a:endParaRPr lang="ru-RU" sz="2800" b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9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517</Words>
  <Application>Microsoft Office PowerPoint</Application>
  <PresentationFormat>Экран (4:3)</PresentationFormat>
  <Paragraphs>170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User</cp:lastModifiedBy>
  <cp:revision>91</cp:revision>
  <dcterms:created xsi:type="dcterms:W3CDTF">2018-04-24T12:04:53Z</dcterms:created>
  <dcterms:modified xsi:type="dcterms:W3CDTF">2023-10-16T13:02:17Z</dcterms:modified>
</cp:coreProperties>
</file>